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15"/>
  </p:notesMasterIdLst>
  <p:handoutMasterIdLst>
    <p:handoutMasterId r:id="rId16"/>
  </p:handoutMasterIdLst>
  <p:sldIdLst>
    <p:sldId id="256" r:id="rId2"/>
    <p:sldId id="316" r:id="rId3"/>
    <p:sldId id="317" r:id="rId4"/>
    <p:sldId id="320" r:id="rId5"/>
    <p:sldId id="319" r:id="rId6"/>
    <p:sldId id="327" r:id="rId7"/>
    <p:sldId id="330" r:id="rId8"/>
    <p:sldId id="321" r:id="rId9"/>
    <p:sldId id="278" r:id="rId10"/>
    <p:sldId id="337" r:id="rId11"/>
    <p:sldId id="338" r:id="rId12"/>
    <p:sldId id="322" r:id="rId13"/>
    <p:sldId id="336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2523"/>
    <a:srgbClr val="663300"/>
    <a:srgbClr val="FFFEE5"/>
    <a:srgbClr val="FFFFD9"/>
    <a:srgbClr val="FFE3AB"/>
    <a:srgbClr val="FFCC66"/>
    <a:srgbClr val="FEFC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3" autoAdjust="0"/>
    <p:restoredTop sz="94574" autoAdjust="0"/>
  </p:normalViewPr>
  <p:slideViewPr>
    <p:cSldViewPr>
      <p:cViewPr>
        <p:scale>
          <a:sx n="60" d="100"/>
          <a:sy n="60" d="100"/>
        </p:scale>
        <p:origin x="-965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31"/>
    </p:cViewPr>
  </p:sorterViewPr>
  <p:notesViewPr>
    <p:cSldViewPr>
      <p:cViewPr varScale="1">
        <p:scale>
          <a:sx n="38" d="100"/>
          <a:sy n="38" d="100"/>
        </p:scale>
        <p:origin x="-236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F8BCD3-FD12-4651-89F9-3F1124887D6E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18E54C-9B67-46BD-9080-07D1063532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79796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98C5F4A9-C129-42AB-8707-CEB88F840081}" type="datetimeFigureOut">
              <a:rPr lang="ru-RU"/>
              <a:pPr>
                <a:defRPr/>
              </a:pPr>
              <a:t>26.05.2021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80F6EE44-BB3F-4085-95BA-F4AA6714E4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01038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8337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>
              <a:defRPr/>
            </a:pPr>
            <a:fld id="{D420C559-4F90-47AC-8FAA-9DB0A00E5DB4}" type="datetimeFigureOut">
              <a:rPr lang="ru-RU" smtClean="0"/>
              <a:pPr>
                <a:defRPr/>
              </a:pPr>
              <a:t>26.05.2021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pPr>
              <a:defRPr/>
            </a:pPr>
            <a:fld id="{92854456-1A5F-4F9A-BE4E-81F085D01F1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397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A2105D-A947-4654-8C8D-6CE3FF04030F}" type="datetimeFigureOut">
              <a:rPr lang="ru-RU" smtClean="0"/>
              <a:pPr>
                <a:defRPr/>
              </a:pPr>
              <a:t>26.05.2021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133F1F-E838-44BE-A10D-3A0DEF1019A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317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A2105D-A947-4654-8C8D-6CE3FF04030F}" type="datetimeFigureOut">
              <a:rPr lang="ru-RU" smtClean="0"/>
              <a:pPr>
                <a:defRPr/>
              </a:pPr>
              <a:t>26.05.2021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133F1F-E838-44BE-A10D-3A0DEF1019A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38961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A2105D-A947-4654-8C8D-6CE3FF04030F}" type="datetimeFigureOut">
              <a:rPr lang="ru-RU" smtClean="0"/>
              <a:pPr>
                <a:defRPr/>
              </a:pPr>
              <a:t>26.05.2021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133F1F-E838-44BE-A10D-3A0DEF1019A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1197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A2105D-A947-4654-8C8D-6CE3FF04030F}" type="datetimeFigureOut">
              <a:rPr lang="ru-RU" smtClean="0"/>
              <a:pPr>
                <a:defRPr/>
              </a:pPr>
              <a:t>26.05.2021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133F1F-E838-44BE-A10D-3A0DEF1019A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954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A2105D-A947-4654-8C8D-6CE3FF04030F}" type="datetimeFigureOut">
              <a:rPr lang="ru-RU" smtClean="0"/>
              <a:pPr>
                <a:defRPr/>
              </a:pPr>
              <a:t>26.05.2021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133F1F-E838-44BE-A10D-3A0DEF1019A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42314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A2105D-A947-4654-8C8D-6CE3FF04030F}" type="datetimeFigureOut">
              <a:rPr lang="ru-RU" smtClean="0"/>
              <a:pPr>
                <a:defRPr/>
              </a:pPr>
              <a:t>26.05.2021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133F1F-E838-44BE-A10D-3A0DEF1019A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3497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B40A2F-5106-4C7D-8271-5FB6F8186721}" type="datetimeFigureOut">
              <a:rPr lang="ru-RU" smtClean="0"/>
              <a:pPr>
                <a:defRPr/>
              </a:pPr>
              <a:t>26.05.2021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99303-2F6E-4118-BF6F-95D6F23CAF3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45313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89EE93-6E0E-452C-A8CA-57C8CBD6215F}" type="datetimeFigureOut">
              <a:rPr lang="ru-RU" smtClean="0"/>
              <a:pPr>
                <a:defRPr/>
              </a:pPr>
              <a:t>26.05.2021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D0E305-5C6E-4B95-B5F9-79AC08CB513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8145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3EE71B-0D70-4262-BCCD-F66465114CBE}" type="datetimeFigureOut">
              <a:rPr lang="ru-RU" smtClean="0"/>
              <a:pPr>
                <a:defRPr/>
              </a:pPr>
              <a:t>26.05.2021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D02135-1A47-4826-8AF3-22956711EF3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497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CE7BCC-16CC-4CC0-8761-1911E4CD7E28}" type="datetimeFigureOut">
              <a:rPr lang="ru-RU" smtClean="0"/>
              <a:pPr>
                <a:defRPr/>
              </a:pPr>
              <a:t>26.05.2021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555D7A-F8ED-4E43-9B2E-BDE9B2C23B0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4628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20B1F1-936A-4C46-9467-25FE28137307}" type="datetimeFigureOut">
              <a:rPr lang="ru-RU" smtClean="0"/>
              <a:pPr>
                <a:defRPr/>
              </a:pPr>
              <a:t>26.05.2021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9E3565-331B-42D3-94E4-4FA4B0DBC42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951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1B8B60-46B7-4496-9F12-355F4E17DFCA}" type="datetimeFigureOut">
              <a:rPr lang="ru-RU" smtClean="0"/>
              <a:pPr>
                <a:defRPr/>
              </a:pPr>
              <a:t>26.05.2021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5B0E67-6A2B-43CE-BF8F-8E9E7337C0D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8724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60B48C-5331-4534-ACFB-9D2F5F05154E}" type="datetimeFigureOut">
              <a:rPr lang="ru-RU" smtClean="0"/>
              <a:pPr>
                <a:defRPr/>
              </a:pPr>
              <a:t>26.05.2021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77A776-B0BC-4918-84F7-6EF4682D7EB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1430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2086D0-0110-44F0-8588-C7B195946290}" type="datetimeFigureOut">
              <a:rPr lang="ru-RU" smtClean="0"/>
              <a:pPr>
                <a:defRPr/>
              </a:pPr>
              <a:t>26.05.2021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5777B3-5EDC-498F-9561-8B633F09F11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729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AFB623-CBF6-43E4-8B4E-25E0B9537829}" type="datetimeFigureOut">
              <a:rPr lang="ru-RU" smtClean="0"/>
              <a:pPr>
                <a:defRPr/>
              </a:pPr>
              <a:t>26.05.2021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BE570-20BD-4369-BA10-5BD9BA3EF3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1278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AA2A3A-E66C-4201-9321-D4334D81CE81}" type="datetimeFigureOut">
              <a:rPr lang="ru-RU" smtClean="0"/>
              <a:pPr>
                <a:defRPr/>
              </a:pPr>
              <a:t>26.05.2021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34D4D2-124C-4D3B-8387-818DEDC544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394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ACA2105D-A947-4654-8C8D-6CE3FF04030F}" type="datetimeFigureOut">
              <a:rPr lang="ru-RU" smtClean="0"/>
              <a:pPr>
                <a:defRPr/>
              </a:pPr>
              <a:t>26.05.2021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10133F1F-E838-44BE-A10D-3A0DEF1019A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386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 descr="exp_fone"/>
          <p:cNvSpPr txBox="1">
            <a:spLocks noChangeArrowheads="1"/>
          </p:cNvSpPr>
          <p:nvPr/>
        </p:nvSpPr>
        <p:spPr bwMode="auto">
          <a:xfrm>
            <a:off x="539551" y="260648"/>
            <a:ext cx="8064897" cy="1008112"/>
          </a:xfrm>
          <a:prstGeom prst="rect">
            <a:avLst/>
          </a:prstGeom>
          <a:solidFill>
            <a:srgbClr val="FFE3AB"/>
          </a:solidFill>
          <a:ln w="76200" cmpd="tri">
            <a:solidFill>
              <a:srgbClr val="800000"/>
            </a:solidFill>
            <a:miter lim="800000"/>
            <a:headEnd/>
            <a:tailEnd/>
          </a:ln>
        </p:spPr>
        <p:txBody>
          <a:bodyPr anchor="ctr"/>
          <a:lstStyle/>
          <a:p>
            <a:pPr marL="1081088" algn="ctr">
              <a:lnSpc>
                <a:spcPct val="65000"/>
              </a:lnSpc>
              <a:defRPr/>
            </a:pPr>
            <a:r>
              <a:rPr lang="ru-RU" sz="3200" kern="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МБДОУ №54 </a:t>
            </a:r>
            <a:endParaRPr lang="ru-RU" sz="3200" kern="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9143" y="1628800"/>
            <a:ext cx="8424863" cy="243143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solidFill>
                  <a:srgbClr val="632523"/>
                </a:solidFill>
                <a:latin typeface="Times New Roman" pitchFamily="18" charset="0"/>
                <a:cs typeface="Times New Roman" pitchFamily="18" charset="0"/>
              </a:rPr>
              <a:t>Комплексно-тематическое 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планирование в ДОУ</a:t>
            </a:r>
            <a:endParaRPr lang="ru-RU" sz="4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фактор эффективности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современного учебно-воспитательного процесса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kevda.rkamen.pnzreg.ru/files/kevda_kamenka_pnzreg_ru/8224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4792311"/>
            <a:ext cx="1872208" cy="18722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zav\Pictures\2021-05-26\00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" r="-18996" b="-17409"/>
          <a:stretch/>
        </p:blipFill>
        <p:spPr bwMode="auto">
          <a:xfrm>
            <a:off x="971601" y="811117"/>
            <a:ext cx="8640960" cy="628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9632" y="589330"/>
            <a:ext cx="6480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План –схема  комплексно – тематического планирования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254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zav\Pictures\2021-05-26\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92696"/>
            <a:ext cx="7369720" cy="5357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07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1115616" y="2636912"/>
            <a:ext cx="6624736" cy="2902104"/>
          </a:xfrm>
          <a:prstGeom prst="rect">
            <a:avLst/>
          </a:prstGeom>
        </p:spPr>
        <p:txBody>
          <a:bodyPr/>
          <a:lstStyle/>
          <a:p>
            <a:pPr marL="342900" marR="0" lvl="0" indent="-34290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Букер</a:t>
            </a:r>
            <a:r>
              <a:rPr kumimoji="0" lang="ru-RU" sz="200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Талиафер</a:t>
            </a:r>
            <a:r>
              <a:rPr kumimoji="0" lang="ru-RU" sz="200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Вашингтон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Рисунок 4" descr="220px-Booker_T_Washington_retouched_flattened-crop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259632" y="3283909"/>
            <a:ext cx="1728193" cy="238454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55576" y="764704"/>
            <a:ext cx="62971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«В той степени, в которой человек тратит себя ради написания плана, в той же самой степени он обретает в своей работе высочайшее удовлетворение»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9691679.gif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7504" y="908720"/>
            <a:ext cx="4464496" cy="55806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75856" y="1916832"/>
            <a:ext cx="58681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632523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/>
            <a:r>
              <a:rPr lang="ru-RU" sz="4800" b="1" dirty="0" smtClean="0">
                <a:solidFill>
                  <a:srgbClr val="632523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</a:p>
          <a:p>
            <a:pPr algn="ctr"/>
            <a:r>
              <a:rPr lang="ru-RU" sz="4800" b="1" dirty="0" smtClean="0">
                <a:solidFill>
                  <a:srgbClr val="632523"/>
                </a:solidFill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sz="4800" b="1" dirty="0">
              <a:solidFill>
                <a:srgbClr val="63252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15616" y="1124750"/>
            <a:ext cx="7560840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«Будущее должно быть заложено в настоящем.   </a:t>
            </a:r>
          </a:p>
          <a:p>
            <a:pPr marL="342900" lvl="0" indent="-342900" eaLnBrk="0" hangingPunct="0">
              <a:spcBef>
                <a:spcPct val="20000"/>
              </a:spcBef>
              <a:tabLst>
                <a:tab pos="7354888" algn="l"/>
              </a:tabLst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Это называется планом. Без него ничто в мире не может быть хорошим»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</a:t>
            </a:r>
            <a:r>
              <a:rPr lang="ru-RU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Георг Кристоф Лихтенберг</a:t>
            </a:r>
            <a:endParaRPr lang="ru-RU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Lihtenberg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3068960"/>
            <a:ext cx="2232248" cy="27247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42909" y="285729"/>
            <a:ext cx="8033547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    </a:t>
            </a:r>
            <a:r>
              <a:rPr lang="ru-RU" sz="2000" b="1" u="sng" dirty="0" smtClean="0">
                <a:solidFill>
                  <a:srgbClr val="FF0000"/>
                </a:solidFill>
              </a:rPr>
              <a:t> </a:t>
            </a:r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План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рабочий документ, назначение которого – помочь в достижении намеченных задач. Без этого документа воспитатель не имеет права приступать к работе.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Планирование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это заблаговременное определение порядка, последовательности осуществления воспитательно-образовательной работы с указанием необходимых условий, используемых средств, форм и методов. От того, насколько продумано, грамотно осуществлено планирование, зависит эффективность воспитательно-образовательной работы в целом.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    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Планирование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позволяет не только значительно уменьшить долю неопределенности в развитии педагогической ситуации, но и обеспечить преемственность сегодняшних и завтрашних действий.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Планирование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воспитательной работы основывается на сотрудничестве педагога, детского коллектива и родителей, на осмыслении ими целей и своих задач в совместной деятельности, на желании сделать жизнь в детском саду интересной, полезной, творческой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755576" y="980728"/>
            <a:ext cx="7848872" cy="5256584"/>
          </a:xfrm>
          <a:prstGeom prst="rect">
            <a:avLst/>
          </a:prstGeom>
        </p:spPr>
        <p:txBody>
          <a:bodyPr>
            <a:normAutofit fontScale="40000" lnSpcReduction="20000"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Как бы ни был оформлен план воспитательно-образовательной работы с детьми, он должен отвечать определенным требованиям:</a:t>
            </a:r>
            <a:br>
              <a:rPr kumimoji="0" lang="ru-RU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endParaRPr kumimoji="0" lang="ru-RU" sz="3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3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3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основываться на принципе развивающего образования, целью которого является развитие каждого ребенка;</a:t>
            </a:r>
          </a:p>
          <a:p>
            <a:pPr marR="0" lvl="0" algn="l" defTabSz="914400" rtl="0" eaLnBrk="0" fontAlgn="base" latinLnBrk="0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3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3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ru-RU" sz="3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комплексно-тематическом принципе построения образовательного процесса;</a:t>
            </a:r>
          </a:p>
          <a:p>
            <a:pPr marR="0" lvl="0" algn="l" defTabSz="914400" rtl="0" eaLnBrk="0" fontAlgn="base" latinLnBrk="0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3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3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ru-RU" sz="3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принципе интеграции образовательных областей в соответствии с возрастными возможностями и особенностями воспитанников группы;</a:t>
            </a:r>
          </a:p>
          <a:p>
            <a:pPr marR="0" lvl="0" algn="l" defTabSz="914400" rtl="0" eaLnBrk="0" fontAlgn="base" latinLnBrk="0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3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3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ru-RU" sz="3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обеспечивать единство воспитательных, развивающих и обучающих целей и задач образования воспитанников, в процессе реализации которых формируются знания, умения и навыки, имеющие непосредственное отношение к развитию детей дошкольного возраста;</a:t>
            </a:r>
            <a:br>
              <a:rPr kumimoji="0" lang="ru-RU" sz="3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endParaRPr kumimoji="0" lang="ru-RU" sz="3400" b="0" i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3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- планируемое содержание и формы организации детей должны соответствовать возрастным и психолого-педагогическим основам дошкольной педагогики.</a:t>
            </a:r>
            <a:r>
              <a:rPr kumimoji="0" lang="ru-RU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ru-RU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ru-RU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При планировании и организации педагогического процесса важно учитывать, что основной формой работы с детьми дошкольного возраста и ведущим видом деятельности для них является игра.</a:t>
            </a:r>
          </a:p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260648"/>
            <a:ext cx="8497317" cy="504056"/>
          </a:xfrm>
          <a:prstGeom prst="roundRect">
            <a:avLst/>
          </a:prstGeom>
          <a:solidFill>
            <a:srgbClr val="FFFEE5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None/>
            </a:pPr>
            <a:endParaRPr lang="ru-RU" sz="3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Принципы планирования</a:t>
            </a:r>
          </a:p>
          <a:p>
            <a:pPr algn="ctr">
              <a:defRPr/>
            </a:pP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899592" y="1700808"/>
            <a:ext cx="7128792" cy="4464496"/>
          </a:xfrm>
          <a:prstGeom prst="rect">
            <a:avLst/>
          </a:prstGeom>
        </p:spPr>
        <p:txBody>
          <a:bodyPr>
            <a:normAutofit fontScale="32500" lnSpcReduction="20000"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57250" marR="0" lvl="0" indent="-8572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7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Комплексно – тематическая модель – соединение образовательных областей в единое целое на основе принципа тематического планирования образовательного процесса. </a:t>
            </a:r>
          </a:p>
          <a:p>
            <a:pPr marL="857250" marR="0" lvl="0" indent="-8572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ru-RU" sz="7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857250" marR="0" lvl="0" indent="-8572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7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Комплексно – тематическая модель организации образовательного процесса описана в Научной концепции под редакцией В.И. </a:t>
            </a:r>
            <a:r>
              <a:rPr kumimoji="0" lang="ru-RU" sz="7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Слободчикова</a:t>
            </a:r>
            <a:r>
              <a:rPr kumimoji="0" lang="ru-RU" sz="7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Предполагается выделение ведущей темы дня, недели, месяца. Разработанная модель должна соответствовать принципу цикличности 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1520" y="404665"/>
            <a:ext cx="8569325" cy="1079972"/>
          </a:xfrm>
          <a:prstGeom prst="roundRect">
            <a:avLst/>
          </a:prstGeom>
          <a:solidFill>
            <a:srgbClr val="FFFEE5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Комплексно – тематический принцип построения образовательного процесса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484784"/>
            <a:ext cx="813690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первый фактор – реальные события, происходящие в окружающем и вызывающие интерес детей (яркие природные явления и общественные события, праздники);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• второй фактор – воображаемые события, описываемые в художественном произведении, которое воспитатель читает детям. Это такой же сильный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темообразующий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фактор, как и реальные события;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356992"/>
            <a:ext cx="806489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третий фактор – события, специально "смоделированные" воспитателем исходя из развивающих задач (внесение в группу предметов, ранее неизвестных детям с необычным эффектом или назначением, вызывающих неподдельный интерес и исследовательскую активность: "Что это такое?", "Что с этим делать?", "Как это действует?");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четвертый фактор– события, происходящие в жизни возрастной группы, "заражающие" детей и приводящие к сохранению на какое-то время интересов, источником которых служат, как правило, средства массовой коммуникации и игрушечная индустрия.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404664"/>
            <a:ext cx="8568630" cy="1008112"/>
          </a:xfrm>
          <a:prstGeom prst="roundRect">
            <a:avLst/>
          </a:prstGeom>
          <a:solidFill>
            <a:srgbClr val="FFFEE5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6325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algn="ctr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Используемые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темообразующие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факторы, предложенные Н.А. Коротковой: </a:t>
            </a:r>
          </a:p>
          <a:p>
            <a:pPr algn="ctr">
              <a:spcAft>
                <a:spcPts val="0"/>
              </a:spcAft>
              <a:defRPr/>
            </a:pPr>
            <a:endParaRPr lang="ru-RU" sz="2800" dirty="0">
              <a:solidFill>
                <a:srgbClr val="63252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1" y="1340768"/>
            <a:ext cx="81369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•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количество тем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формы подготовки носят интегративный характер;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одной теме уделяется не более1 недели в младших группах (должно быть выполнение конкретного дела), не менее 1 недели в старших группах( не более 2 недель);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принцип возрастной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адресности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тема отражается в подборе материала, находящихся в центрах группы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3850" y="333374"/>
            <a:ext cx="8352605" cy="863377"/>
          </a:xfrm>
          <a:prstGeom prst="roundRect">
            <a:avLst/>
          </a:prstGeom>
          <a:solidFill>
            <a:srgbClr val="FFFEE5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использовании комплексно- тематического планирования учитывается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5670" y="3516110"/>
            <a:ext cx="8208963" cy="692696"/>
          </a:xfrm>
          <a:prstGeom prst="roundRect">
            <a:avLst/>
          </a:prstGeom>
          <a:solidFill>
            <a:srgbClr val="FFFEE5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Схема комплексно-тематического планирования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4744839"/>
            <a:ext cx="61024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•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Сезон, месяц, неделя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Темообразующий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фактор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• Тема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• Программное содержание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• Варианты итогового мероприятия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• Информационно-ресурсное обеспечение</a:t>
            </a:r>
            <a:r>
              <a:rPr lang="ru-RU" sz="1600" dirty="0" smtClean="0"/>
              <a:t> 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323528" y="980728"/>
            <a:ext cx="7239000" cy="5693906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выбирается тема недели, которая называется и первоначально рассматривается на занятии по ознакомлению с окружающим миром (экология или ознакомление с природным миром, знакомство с социальной действительностью), которое проводится в первый день недели;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все остальные занятия (развитие речи, элементарных математических представлений, лепка, аппликация, конструирование и другие) продолжают предложенную тему, так или иначе связаны с ней;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 каждом из последующих занятий дается короткое повторение темы недели;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для родителей предлагаются краткие рекомендации, советы по организации домашних занятий, наблюдений в природе, домашнего чтения детям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1561" y="0"/>
            <a:ext cx="7848872" cy="548680"/>
          </a:xfrm>
          <a:prstGeom prst="roundRect">
            <a:avLst/>
          </a:prstGeom>
          <a:solidFill>
            <a:srgbClr val="FFFEE5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ru-RU" sz="2800" b="1" dirty="0" smtClean="0">
              <a:solidFill>
                <a:srgbClr val="63252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Суть тематического планирования:</a:t>
            </a:r>
          </a:p>
          <a:p>
            <a:pPr algn="ctr">
              <a:defRPr/>
            </a:pP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611560" y="1628800"/>
            <a:ext cx="777686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eaLnBrk="0" hangingPunct="0">
              <a:spcAft>
                <a:spcPts val="0"/>
              </a:spcAft>
              <a:buFontTx/>
              <a:buAutoNum type="arabicPeriod"/>
              <a:defRPr/>
            </a:pP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Планирование организованной образовательной деятельности. </a:t>
            </a:r>
            <a:endParaRPr lang="en-US" sz="20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spcAft>
                <a:spcPts val="0"/>
              </a:spcAft>
              <a:buFontTx/>
              <a:buAutoNum type="arabicPeriod"/>
              <a:defRPr/>
            </a:pP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Повышение 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компетентности педагогов. </a:t>
            </a:r>
            <a:endParaRPr lang="en-US" sz="20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spcAft>
                <a:spcPts val="0"/>
              </a:spcAft>
              <a:buFontTx/>
              <a:buAutoNum type="arabicPeriod"/>
              <a:defRPr/>
            </a:pP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Взаимосвязь теоретического обучения с практикой. </a:t>
            </a:r>
            <a:endParaRPr lang="en-US" sz="20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268288" indent="-268288" eaLnBrk="0" hangingPunct="0">
              <a:spcAft>
                <a:spcPts val="0"/>
              </a:spcAft>
              <a:buFontTx/>
              <a:buAutoNum type="arabicPeriod"/>
              <a:defRPr/>
            </a:pP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Единые тематические планы по основным направлениям  детского развития, по всем образовательным областям.</a:t>
            </a:r>
          </a:p>
          <a:p>
            <a:pPr eaLnBrk="0" hangingPunct="0">
              <a:spcAft>
                <a:spcPts val="0"/>
              </a:spcAft>
              <a:buFontTx/>
              <a:buAutoNum type="arabicPeriod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Осуществление интеграции образовательных областей. </a:t>
            </a:r>
            <a:endParaRPr lang="en-US" sz="20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spcAft>
                <a:spcPts val="0"/>
              </a:spcAft>
              <a:buFontTx/>
              <a:buAutoNum type="arabicPeriod"/>
              <a:defRPr/>
            </a:pP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Повышение уровня 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развития дошкольников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lang="en-US" sz="20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spcAft>
                <a:spcPts val="0"/>
              </a:spcAft>
              <a:buFontTx/>
              <a:buAutoNum type="arabicPeriod"/>
              <a:defRPr/>
            </a:pP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Использование разнообразных 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 и методов обучения. </a:t>
            </a:r>
            <a:endParaRPr lang="en-US" sz="20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spcAft>
                <a:spcPts val="0"/>
              </a:spcAft>
              <a:buFontTx/>
              <a:buAutoNum type="arabicPeriod"/>
              <a:defRPr/>
            </a:pP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Рациональное применение технических средств обучения. </a:t>
            </a:r>
            <a:endParaRPr lang="en-US" sz="20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5289" y="188913"/>
            <a:ext cx="8208963" cy="647700"/>
          </a:xfrm>
          <a:prstGeom prst="roundRect">
            <a:avLst/>
          </a:prstGeom>
          <a:solidFill>
            <a:srgbClr val="FFFEE5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Ожидаемые результаты планирования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4719</TotalTime>
  <Words>482</Words>
  <Application>Microsoft Office PowerPoint</Application>
  <PresentationFormat>Экран (4:3)</PresentationFormat>
  <Paragraphs>67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USN Team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Государственная образовательная политика и обеспечение инновационного развития страны</dc:title>
  <dc:creator>c400</dc:creator>
  <cp:lastModifiedBy>zav</cp:lastModifiedBy>
  <cp:revision>230</cp:revision>
  <dcterms:created xsi:type="dcterms:W3CDTF">2011-12-09T18:59:05Z</dcterms:created>
  <dcterms:modified xsi:type="dcterms:W3CDTF">2021-05-26T11:46:01Z</dcterms:modified>
</cp:coreProperties>
</file>